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859" r:id="rId2"/>
    <p:sldId id="860" r:id="rId3"/>
    <p:sldId id="863" r:id="rId4"/>
    <p:sldId id="864" r:id="rId5"/>
    <p:sldId id="861" r:id="rId6"/>
    <p:sldId id="862" r:id="rId7"/>
    <p:sldId id="877" r:id="rId8"/>
    <p:sldId id="878" r:id="rId9"/>
    <p:sldId id="872" r:id="rId10"/>
    <p:sldId id="873" r:id="rId11"/>
    <p:sldId id="875" r:id="rId12"/>
    <p:sldId id="874" r:id="rId13"/>
    <p:sldId id="879" r:id="rId14"/>
    <p:sldId id="880" r:id="rId15"/>
    <p:sldId id="885" r:id="rId16"/>
    <p:sldId id="884" r:id="rId17"/>
    <p:sldId id="886" r:id="rId18"/>
    <p:sldId id="887" r:id="rId19"/>
    <p:sldId id="888" r:id="rId20"/>
    <p:sldId id="809" r:id="rId21"/>
  </p:sldIdLst>
  <p:sldSz cx="12192000" cy="6858000"/>
  <p:notesSz cx="6858000" cy="9144000"/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0FBA"/>
    <a:srgbClr val="2C1D86"/>
    <a:srgbClr val="0BD1CC"/>
    <a:srgbClr val="860263"/>
    <a:srgbClr val="CCCCFF"/>
    <a:srgbClr val="0B5FD1"/>
    <a:srgbClr val="22A1BA"/>
    <a:srgbClr val="99CCFF"/>
    <a:srgbClr val="9999FF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250" autoAdjust="0"/>
  </p:normalViewPr>
  <p:slideViewPr>
    <p:cSldViewPr snapToGrid="0">
      <p:cViewPr varScale="1">
        <p:scale>
          <a:sx n="86" d="100"/>
          <a:sy n="86" d="100"/>
        </p:scale>
        <p:origin x="-108" y="-132"/>
      </p:cViewPr>
      <p:guideLst>
        <p:guide orient="horz" pos="2288"/>
        <p:guide pos="384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jpe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A6CDEE-AF2F-4DC5-8E85-4374E5709906}" type="datetimeFigureOut">
              <a:rPr lang="zh-CN" altLang="en-US" smtClean="0"/>
              <a:t>2019-11-3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CDDFB3-E6BD-4B43-BC6D-C73572143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10403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CDDFB3-E6BD-4B43-BC6D-C735721434A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0723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12"/>
          <p:cNvSpPr/>
          <p:nvPr userDrawn="1"/>
        </p:nvSpPr>
        <p:spPr>
          <a:xfrm flipH="1">
            <a:off x="1200" y="6498771"/>
            <a:ext cx="12189600" cy="372262"/>
          </a:xfrm>
          <a:prstGeom prst="rect">
            <a:avLst/>
          </a:prstGeom>
          <a:solidFill>
            <a:srgbClr val="CC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8" name="Picture 3" descr="E:\Personal\OneDrive - zju.edu.cn\2019-11-04-talk\杭电标志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1" t="10346" r="8278" b="7912"/>
          <a:stretch/>
        </p:blipFill>
        <p:spPr bwMode="auto">
          <a:xfrm flipH="1">
            <a:off x="1200" y="0"/>
            <a:ext cx="881743" cy="859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2943" y="32659"/>
            <a:ext cx="11307856" cy="772886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0372" y="1205140"/>
            <a:ext cx="11940428" cy="5054146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1200" y="6480569"/>
            <a:ext cx="2743200" cy="365125"/>
          </a:xfrm>
        </p:spPr>
        <p:txBody>
          <a:bodyPr/>
          <a:lstStyle/>
          <a:p>
            <a:fld id="{98F126DA-1EBD-4B92-B214-C9812DA51CEC}" type="datetime1">
              <a:rPr lang="zh-CN" altLang="en-US" smtClean="0"/>
              <a:t>2019-11-3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40628" y="6480569"/>
            <a:ext cx="4114800" cy="365125"/>
          </a:xfrm>
        </p:spPr>
        <p:txBody>
          <a:bodyPr/>
          <a:lstStyle/>
          <a:p>
            <a:r>
              <a:rPr lang="en-US" altLang="zh-CN" dirty="0" smtClean="0"/>
              <a:t>Hangzhou </a:t>
            </a:r>
            <a:r>
              <a:rPr lang="en-US" altLang="zh-CN" dirty="0" err="1" smtClean="0"/>
              <a:t>Dianzi</a:t>
            </a:r>
            <a:r>
              <a:rPr lang="en-US" altLang="zh-CN" dirty="0" smtClean="0"/>
              <a:t> University, </a:t>
            </a:r>
            <a:r>
              <a:rPr lang="en-US" altLang="zh-CN" dirty="0" err="1" smtClean="0"/>
              <a:t>Maoying</a:t>
            </a:r>
            <a:r>
              <a:rPr lang="en-US" altLang="zh-CN" dirty="0" smtClean="0"/>
              <a:t> Zhou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436714" y="6480569"/>
            <a:ext cx="2743200" cy="365125"/>
          </a:xfrm>
        </p:spPr>
        <p:txBody>
          <a:bodyPr/>
          <a:lstStyle/>
          <a:p>
            <a:fld id="{DA20AE43-C969-4C1D-A9A4-56F7FCBC1561}" type="slidenum">
              <a:rPr lang="zh-CN" altLang="en-US" smtClean="0"/>
              <a:t>‹#›</a:t>
            </a:fld>
            <a:endParaRPr lang="zh-CN" altLang="en-US" dirty="0"/>
          </a:p>
        </p:txBody>
      </p:sp>
      <p:cxnSp>
        <p:nvCxnSpPr>
          <p:cNvPr id="10" name="直接连接符 4"/>
          <p:cNvCxnSpPr/>
          <p:nvPr userDrawn="1"/>
        </p:nvCxnSpPr>
        <p:spPr>
          <a:xfrm>
            <a:off x="600" y="877894"/>
            <a:ext cx="12190800" cy="0"/>
          </a:xfrm>
          <a:prstGeom prst="line">
            <a:avLst/>
          </a:prstGeom>
          <a:ln w="76200">
            <a:gradFill>
              <a:gsLst>
                <a:gs pos="0">
                  <a:srgbClr val="060FBA"/>
                </a:gs>
                <a:gs pos="99000">
                  <a:schemeClr val="accent4">
                    <a:lumMod val="60000"/>
                    <a:lumOff val="40000"/>
                  </a:schemeClr>
                </a:gs>
                <a:gs pos="50000">
                  <a:schemeClr val="accent6">
                    <a:lumMod val="20000"/>
                    <a:lumOff val="8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834000-CE3F-4C3C-B521-3526E81CE9F8}" type="datetime1">
              <a:rPr lang="zh-CN" altLang="en-US" smtClean="0"/>
              <a:t>2019-11-3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 smtClean="0"/>
              <a:t>Hangzhou </a:t>
            </a:r>
            <a:r>
              <a:rPr lang="en-US" altLang="zh-CN" dirty="0" err="1" smtClean="0"/>
              <a:t>Dianzi</a:t>
            </a:r>
            <a:r>
              <a:rPr lang="en-US" altLang="zh-CN" dirty="0" smtClean="0"/>
              <a:t> University, </a:t>
            </a:r>
            <a:r>
              <a:rPr lang="en-US" altLang="zh-CN" dirty="0" err="1" smtClean="0"/>
              <a:t>Maoying</a:t>
            </a:r>
            <a:r>
              <a:rPr lang="en-US" altLang="zh-CN" dirty="0" smtClean="0"/>
              <a:t> Zhou</a:t>
            </a:r>
            <a:endParaRPr lang="zh-CN" altLang="en-US" dirty="0" smtClean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20AE43-C969-4C1D-A9A4-56F7FCBC156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1867575" y="4047867"/>
            <a:ext cx="8456851" cy="2208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altLang="zh-CN" sz="3600" dirty="0" smtClean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School of Mechanical Engineering</a:t>
            </a:r>
            <a:endParaRPr lang="zh-CN" altLang="en-US" sz="3600" dirty="0" smtClean="0"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algn="ctr">
              <a:lnSpc>
                <a:spcPts val="5500"/>
              </a:lnSpc>
            </a:pPr>
            <a:r>
              <a:rPr lang="en-US" altLang="zh-CN" sz="3600" dirty="0" err="1" smtClean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Maoying</a:t>
            </a:r>
            <a:r>
              <a:rPr lang="en-US" altLang="zh-CN" sz="3600" dirty="0" smtClean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 Zhou</a:t>
            </a:r>
          </a:p>
          <a:p>
            <a:pPr algn="ctr">
              <a:lnSpc>
                <a:spcPts val="5500"/>
              </a:lnSpc>
            </a:pPr>
            <a:r>
              <a:rPr lang="en-US" altLang="zh-CN" sz="3600" dirty="0" smtClean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2019-11-04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92912" y="1088020"/>
            <a:ext cx="11806176" cy="2187615"/>
            <a:chOff x="192912" y="1088020"/>
            <a:chExt cx="11806176" cy="2187615"/>
          </a:xfrm>
        </p:grpSpPr>
        <p:sp>
          <p:nvSpPr>
            <p:cNvPr id="4" name="Rectangle 3"/>
            <p:cNvSpPr/>
            <p:nvPr/>
          </p:nvSpPr>
          <p:spPr>
            <a:xfrm>
              <a:off x="425451" y="1088020"/>
              <a:ext cx="11341099" cy="2187615"/>
            </a:xfrm>
            <a:prstGeom prst="rec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矩形 1"/>
            <p:cNvSpPr/>
            <p:nvPr/>
          </p:nvSpPr>
          <p:spPr>
            <a:xfrm>
              <a:off x="192912" y="1291241"/>
              <a:ext cx="11806176" cy="18364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68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US" altLang="zh-CN" sz="6600" dirty="0" smtClean="0">
                  <a:solidFill>
                    <a:srgbClr val="060FBA"/>
                  </a:solidFill>
                  <a:latin typeface="Times New Roman" panose="02020603050405020304" pitchFamily="18" charset="0"/>
                  <a:ea typeface="微软雅黑" panose="020B0503020204020204" charset="-122"/>
                  <a:cs typeface="Times New Roman" panose="02020603050405020304" pitchFamily="18" charset="0"/>
                </a:rPr>
                <a:t>Vibration Energy Harvesting Based on Piezoelectric Materials</a:t>
              </a:r>
              <a:endParaRPr lang="zh-CN" altLang="en-US" sz="6600" dirty="0" smtClean="0">
                <a:solidFill>
                  <a:srgbClr val="060FBA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85853-548F-44E2-B2A8-EEAA1F0C8F3E}" type="datetime1">
              <a:rPr lang="zh-CN" altLang="en-US" smtClean="0"/>
              <a:t>2019-11-3</a:t>
            </a:fld>
            <a:endParaRPr lang="zh-CN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Hangzhou </a:t>
            </a:r>
            <a:r>
              <a:rPr lang="en-US" altLang="zh-CN" dirty="0" err="1"/>
              <a:t>Dianzi</a:t>
            </a:r>
            <a:r>
              <a:rPr lang="en-US" altLang="zh-CN" dirty="0"/>
              <a:t> University, </a:t>
            </a:r>
            <a:r>
              <a:rPr lang="en-US" altLang="zh-CN" dirty="0" err="1"/>
              <a:t>Maoying</a:t>
            </a:r>
            <a:r>
              <a:rPr lang="en-US" altLang="zh-CN" dirty="0"/>
              <a:t> </a:t>
            </a:r>
            <a:r>
              <a:rPr lang="en-US" altLang="zh-CN" dirty="0" smtClean="0"/>
              <a:t>Zhou</a:t>
            </a:r>
            <a:endParaRPr lang="zh-CN" alt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AE43-C969-4C1D-A9A4-56F7FCBC1561}" type="slidenum">
              <a:rPr lang="zh-CN" altLang="en-US" smtClean="0"/>
              <a:t>1</a:t>
            </a:fld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Piezoelectric Energy Harvesting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143F-0B84-4F2D-9613-6F93DE0EE77A}" type="datetime1">
              <a:rPr lang="zh-CN" altLang="en-US" smtClean="0"/>
              <a:t>2019-11-3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Hangzhou </a:t>
            </a:r>
            <a:r>
              <a:rPr lang="en-US" altLang="zh-CN" dirty="0" err="1"/>
              <a:t>Dianzi</a:t>
            </a:r>
            <a:r>
              <a:rPr lang="en-US" altLang="zh-CN" dirty="0"/>
              <a:t> University, </a:t>
            </a:r>
            <a:r>
              <a:rPr lang="en-US" altLang="zh-CN" dirty="0" err="1"/>
              <a:t>Maoying</a:t>
            </a:r>
            <a:r>
              <a:rPr lang="en-US" altLang="zh-CN" dirty="0"/>
              <a:t> Zhou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AE43-C969-4C1D-A9A4-56F7FCBC1561}" type="slidenum">
              <a:rPr lang="zh-CN" altLang="en-US" smtClean="0"/>
              <a:t>10</a:t>
            </a:fld>
            <a:endParaRPr lang="zh-CN" altLang="en-US" dirty="0"/>
          </a:p>
        </p:txBody>
      </p:sp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841" y="1090877"/>
            <a:ext cx="11096959" cy="5142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14515" y="1325048"/>
            <a:ext cx="4310742" cy="483209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800" b="1" dirty="0" smtClean="0">
                <a:solidFill>
                  <a:srgbClr val="060FB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Piezoelectric Materials</a:t>
            </a:r>
            <a:endParaRPr lang="en-US" sz="2800" b="1" dirty="0">
              <a:solidFill>
                <a:srgbClr val="060FB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PZT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PVDF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ZnO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BaTiO</a:t>
            </a:r>
            <a:r>
              <a:rPr lang="en-US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2000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….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776685" y="1325048"/>
            <a:ext cx="6371771" cy="498598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800" b="1" dirty="0" smtClean="0">
                <a:solidFill>
                  <a:srgbClr val="060FB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Piezoelectric Elements</a:t>
            </a:r>
            <a:endParaRPr lang="en-US" sz="2800" b="1" dirty="0">
              <a:solidFill>
                <a:srgbClr val="060FB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Films and Plates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Fiberss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Stacks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AutoShape 5" descr="Image result for piezoelectric stacks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5892797" y="3717897"/>
            <a:ext cx="6140471" cy="1980000"/>
            <a:chOff x="5911673" y="2363053"/>
            <a:chExt cx="6140471" cy="1980000"/>
          </a:xfrm>
        </p:grpSpPr>
        <p:pic>
          <p:nvPicPr>
            <p:cNvPr id="13315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96100" y="2363053"/>
              <a:ext cx="2758586" cy="198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318" name="Picture 6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998" r="27883"/>
            <a:stretch/>
          </p:blipFill>
          <p:spPr bwMode="auto">
            <a:xfrm>
              <a:off x="10856683" y="2363053"/>
              <a:ext cx="1195461" cy="198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319" name="Picture 7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11673" y="2363053"/>
              <a:ext cx="1982829" cy="198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74929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Piezoelectric Energy Harvesting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143F-0B84-4F2D-9613-6F93DE0EE77A}" type="datetime1">
              <a:rPr lang="zh-CN" altLang="en-US" smtClean="0"/>
              <a:t>2019-11-3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Hangzhou </a:t>
            </a:r>
            <a:r>
              <a:rPr lang="en-US" altLang="zh-CN" dirty="0" err="1"/>
              <a:t>Dianzi</a:t>
            </a:r>
            <a:r>
              <a:rPr lang="en-US" altLang="zh-CN" dirty="0"/>
              <a:t> University, </a:t>
            </a:r>
            <a:r>
              <a:rPr lang="en-US" altLang="zh-CN" dirty="0" err="1"/>
              <a:t>Maoying</a:t>
            </a:r>
            <a:r>
              <a:rPr lang="en-US" altLang="zh-CN" dirty="0"/>
              <a:t> Zhou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AE43-C969-4C1D-A9A4-56F7FCBC1561}" type="slidenum">
              <a:rPr lang="zh-CN" altLang="en-US" smtClean="0"/>
              <a:t>11</a:t>
            </a:fld>
            <a:endParaRPr lang="zh-CN" altLang="en-US" dirty="0"/>
          </a:p>
        </p:txBody>
      </p:sp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841" y="1090877"/>
            <a:ext cx="11096959" cy="5142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174169" y="1339562"/>
            <a:ext cx="2155371" cy="501675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223657" y="1325048"/>
            <a:ext cx="7924799" cy="498598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800" b="1" dirty="0" smtClean="0">
                <a:solidFill>
                  <a:srgbClr val="060FB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Transduction Mechanisms</a:t>
            </a:r>
            <a:endParaRPr lang="en-US" sz="2800" b="1" dirty="0">
              <a:solidFill>
                <a:srgbClr val="060FB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AutoShape 5" descr="Image result for piezoelectric stacks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2" descr="Image result for piezoelectric cantilever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056" y="1981040"/>
            <a:ext cx="5400000" cy="24903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4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056" y="4586514"/>
            <a:ext cx="5400000" cy="16773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43096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Piezoelectric Energy Harvesting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143F-0B84-4F2D-9613-6F93DE0EE77A}" type="datetime1">
              <a:rPr lang="zh-CN" altLang="en-US" smtClean="0"/>
              <a:t>2019-11-3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Hangzhou </a:t>
            </a:r>
            <a:r>
              <a:rPr lang="en-US" altLang="zh-CN" dirty="0" err="1"/>
              <a:t>Dianzi</a:t>
            </a:r>
            <a:r>
              <a:rPr lang="en-US" altLang="zh-CN" dirty="0"/>
              <a:t> University, </a:t>
            </a:r>
            <a:r>
              <a:rPr lang="en-US" altLang="zh-CN" dirty="0" err="1"/>
              <a:t>Maoying</a:t>
            </a:r>
            <a:r>
              <a:rPr lang="en-US" altLang="zh-CN" dirty="0"/>
              <a:t> Zhou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AE43-C969-4C1D-A9A4-56F7FCBC1561}" type="slidenum">
              <a:rPr lang="zh-CN" altLang="en-US" smtClean="0"/>
              <a:t>12</a:t>
            </a:fld>
            <a:endParaRPr lang="zh-CN" altLang="en-US" dirty="0"/>
          </a:p>
        </p:txBody>
      </p:sp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841" y="1090877"/>
            <a:ext cx="11096959" cy="5142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145143" y="1117997"/>
            <a:ext cx="5762171" cy="513986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q"/>
            </a:pPr>
            <a:r>
              <a:rPr lang="en-US" sz="2800" b="1" dirty="0" smtClean="0">
                <a:solidFill>
                  <a:srgbClr val="060FB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Matching Circuits</a:t>
            </a:r>
            <a:endParaRPr lang="en-US" sz="2800" b="1" dirty="0">
              <a:solidFill>
                <a:srgbClr val="060FB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Convert </a:t>
            </a:r>
            <a:r>
              <a:rPr lang="en-US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Voltage Low Current Signal 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 Voltage High Current 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 </a:t>
            </a:r>
            <a:endParaRPr lang="en-US" sz="2000" b="1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Smartly Tune the Circuit to Different </a:t>
            </a:r>
            <a:r>
              <a:rPr lang="en-US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 Signal Frequency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Keep </a:t>
            </a:r>
            <a:r>
              <a:rPr lang="en-US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Output Performance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for Different Loads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US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Bridge the Gap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between Output Power and Load Power Requirement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Battery Charging and Management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4929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Examples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143F-0B84-4F2D-9613-6F93DE0EE77A}" type="datetime1">
              <a:rPr lang="zh-CN" altLang="en-US" smtClean="0"/>
              <a:t>2019-11-3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Hangzhou </a:t>
            </a:r>
            <a:r>
              <a:rPr lang="en-US" altLang="zh-CN" dirty="0" err="1"/>
              <a:t>Dianzi</a:t>
            </a:r>
            <a:r>
              <a:rPr lang="en-US" altLang="zh-CN" dirty="0"/>
              <a:t> University, </a:t>
            </a:r>
            <a:r>
              <a:rPr lang="en-US" altLang="zh-CN" dirty="0" err="1"/>
              <a:t>Maoying</a:t>
            </a:r>
            <a:r>
              <a:rPr lang="en-US" altLang="zh-CN" dirty="0"/>
              <a:t> Zhou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AE43-C969-4C1D-A9A4-56F7FCBC1561}" type="slidenum">
              <a:rPr lang="zh-CN" altLang="en-US" smtClean="0"/>
              <a:t>13</a:t>
            </a:fld>
            <a:endParaRPr lang="zh-CN" altLang="en-US" dirty="0"/>
          </a:p>
        </p:txBody>
      </p:sp>
      <p:pic>
        <p:nvPicPr>
          <p:cNvPr id="7" name="Picture 2" descr="See the source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5580" y="1313088"/>
            <a:ext cx="8300840" cy="4623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719662" y="6070991"/>
            <a:ext cx="3087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Adapted from Fu et al. 2018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708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Examples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143F-0B84-4F2D-9613-6F93DE0EE77A}" type="datetime1">
              <a:rPr lang="zh-CN" altLang="en-US" smtClean="0"/>
              <a:t>2019-11-3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Hangzhou </a:t>
            </a:r>
            <a:r>
              <a:rPr lang="en-US" altLang="zh-CN" dirty="0" err="1"/>
              <a:t>Dianzi</a:t>
            </a:r>
            <a:r>
              <a:rPr lang="en-US" altLang="zh-CN" dirty="0"/>
              <a:t> University, </a:t>
            </a:r>
            <a:r>
              <a:rPr lang="en-US" altLang="zh-CN" dirty="0" err="1"/>
              <a:t>Maoying</a:t>
            </a:r>
            <a:r>
              <a:rPr lang="en-US" altLang="zh-CN" dirty="0"/>
              <a:t> Zhou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AE43-C969-4C1D-A9A4-56F7FCBC1561}" type="slidenum">
              <a:rPr lang="zh-CN" altLang="en-US" smtClean="0"/>
              <a:t>14</a:t>
            </a:fld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48342" y="5452270"/>
            <a:ext cx="118436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Typical Piezoelectric Energy Harvesting Device Is Based on</a:t>
            </a:r>
            <a:r>
              <a:rPr lang="en-US" altLang="zh-CN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 Piezoelectric Composite Cantilever Beam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2" descr="See the source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8779" y="1097068"/>
            <a:ext cx="7793507" cy="4340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0990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Examples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143F-0B84-4F2D-9613-6F93DE0EE77A}" type="datetime1">
              <a:rPr lang="zh-CN" altLang="en-US" smtClean="0"/>
              <a:t>2019-11-3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Hangzhou </a:t>
            </a:r>
            <a:r>
              <a:rPr lang="en-US" altLang="zh-CN" dirty="0" err="1"/>
              <a:t>Dianzi</a:t>
            </a:r>
            <a:r>
              <a:rPr lang="en-US" altLang="zh-CN" dirty="0"/>
              <a:t> University, </a:t>
            </a:r>
            <a:r>
              <a:rPr lang="en-US" altLang="zh-CN" dirty="0" err="1"/>
              <a:t>Maoying</a:t>
            </a:r>
            <a:r>
              <a:rPr lang="en-US" altLang="zh-CN" dirty="0"/>
              <a:t> Zhou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AE43-C969-4C1D-A9A4-56F7FCBC1561}" type="slidenum">
              <a:rPr lang="zh-CN" altLang="en-US" smtClean="0"/>
              <a:t>15</a:t>
            </a:fld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48342" y="5452270"/>
            <a:ext cx="118436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Piezoelectric Energy Harvesting Device Is Usually Attached to </a:t>
            </a:r>
            <a:r>
              <a:rPr lang="en-US" altLang="zh-CN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Base Excitation Source</a:t>
            </a:r>
            <a:r>
              <a:rPr lang="en-US" altLang="zh-CN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Which Input Energy Into the System</a:t>
            </a:r>
            <a:endParaRPr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2" descr="See the source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8779" y="1097068"/>
            <a:ext cx="7793507" cy="4340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9959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Examples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143F-0B84-4F2D-9613-6F93DE0EE77A}" type="datetime1">
              <a:rPr lang="zh-CN" altLang="en-US" smtClean="0"/>
              <a:t>2019-11-3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Hangzhou </a:t>
            </a:r>
            <a:r>
              <a:rPr lang="en-US" altLang="zh-CN" dirty="0" err="1"/>
              <a:t>Dianzi</a:t>
            </a:r>
            <a:r>
              <a:rPr lang="en-US" altLang="zh-CN" dirty="0"/>
              <a:t> University, </a:t>
            </a:r>
            <a:r>
              <a:rPr lang="en-US" altLang="zh-CN" dirty="0" err="1"/>
              <a:t>Maoying</a:t>
            </a:r>
            <a:r>
              <a:rPr lang="en-US" altLang="zh-CN" dirty="0"/>
              <a:t> Zhou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AE43-C969-4C1D-A9A4-56F7FCBC1561}" type="slidenum">
              <a:rPr lang="zh-CN" altLang="en-US" smtClean="0"/>
              <a:t>16</a:t>
            </a:fld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48342" y="5452270"/>
            <a:ext cx="118436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Piezoelectric Plates Are Wired to Externally Connected Circuit, Usually </a:t>
            </a:r>
            <a:r>
              <a:rPr lang="en-US" altLang="zh-CN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Resistor in the Simplest Case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2" descr="See the source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8779" y="1097068"/>
            <a:ext cx="7793507" cy="4340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0037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Examples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143F-0B84-4F2D-9613-6F93DE0EE77A}" type="datetime1">
              <a:rPr lang="zh-CN" altLang="en-US" smtClean="0"/>
              <a:t>2019-11-3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Hangzhou </a:t>
            </a:r>
            <a:r>
              <a:rPr lang="en-US" altLang="zh-CN" dirty="0" err="1"/>
              <a:t>Dianzi</a:t>
            </a:r>
            <a:r>
              <a:rPr lang="en-US" altLang="zh-CN" dirty="0"/>
              <a:t> University, </a:t>
            </a:r>
            <a:r>
              <a:rPr lang="en-US" altLang="zh-CN" dirty="0" err="1"/>
              <a:t>Maoying</a:t>
            </a:r>
            <a:r>
              <a:rPr lang="en-US" altLang="zh-CN" dirty="0"/>
              <a:t> Zhou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AE43-C969-4C1D-A9A4-56F7FCBC1561}" type="slidenum">
              <a:rPr lang="zh-CN" altLang="en-US" smtClean="0"/>
              <a:t>17</a:t>
            </a:fld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939" y="1002167"/>
            <a:ext cx="9883776" cy="48616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3873842" y="5892473"/>
            <a:ext cx="33457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Adapted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Shu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and Chen 2006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4409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Examples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143F-0B84-4F2D-9613-6F93DE0EE77A}" type="datetime1">
              <a:rPr lang="zh-CN" altLang="en-US" smtClean="0"/>
              <a:t>2019-11-3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Hangzhou </a:t>
            </a:r>
            <a:r>
              <a:rPr lang="en-US" altLang="zh-CN" dirty="0" err="1"/>
              <a:t>Dianzi</a:t>
            </a:r>
            <a:r>
              <a:rPr lang="en-US" altLang="zh-CN" dirty="0"/>
              <a:t> University, </a:t>
            </a:r>
            <a:r>
              <a:rPr lang="en-US" altLang="zh-CN" dirty="0" err="1"/>
              <a:t>Maoying</a:t>
            </a:r>
            <a:r>
              <a:rPr lang="en-US" altLang="zh-CN" dirty="0"/>
              <a:t> Zhou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AE43-C969-4C1D-A9A4-56F7FCBC1561}" type="slidenum">
              <a:rPr lang="zh-CN" altLang="en-US" smtClean="0"/>
              <a:t>18</a:t>
            </a:fld>
            <a:endParaRPr lang="zh-CN" altLang="en-US" dirty="0"/>
          </a:p>
        </p:txBody>
      </p:sp>
      <p:sp>
        <p:nvSpPr>
          <p:cNvPr id="7" name="Rectangle 6"/>
          <p:cNvSpPr/>
          <p:nvPr/>
        </p:nvSpPr>
        <p:spPr>
          <a:xfrm>
            <a:off x="3873842" y="5892473"/>
            <a:ext cx="33457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Adapted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Shu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and Chen 2006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955" y="1257300"/>
            <a:ext cx="9604091" cy="4635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18824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Examples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143F-0B84-4F2D-9613-6F93DE0EE77A}" type="datetime1">
              <a:rPr lang="zh-CN" altLang="en-US" smtClean="0"/>
              <a:t>2019-11-3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Hangzhou </a:t>
            </a:r>
            <a:r>
              <a:rPr lang="en-US" altLang="zh-CN" dirty="0" err="1"/>
              <a:t>Dianzi</a:t>
            </a:r>
            <a:r>
              <a:rPr lang="en-US" altLang="zh-CN" dirty="0"/>
              <a:t> University, </a:t>
            </a:r>
            <a:r>
              <a:rPr lang="en-US" altLang="zh-CN" dirty="0" err="1"/>
              <a:t>Maoying</a:t>
            </a:r>
            <a:r>
              <a:rPr lang="en-US" altLang="zh-CN" dirty="0"/>
              <a:t> Zhou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AE43-C969-4C1D-A9A4-56F7FCBC1561}" type="slidenum">
              <a:rPr lang="zh-CN" altLang="en-US" smtClean="0"/>
              <a:t>19</a:t>
            </a:fld>
            <a:endParaRPr lang="zh-CN" altLang="en-US" dirty="0"/>
          </a:p>
        </p:txBody>
      </p:sp>
      <p:sp>
        <p:nvSpPr>
          <p:cNvPr id="7" name="Rectangle 6"/>
          <p:cNvSpPr/>
          <p:nvPr/>
        </p:nvSpPr>
        <p:spPr>
          <a:xfrm>
            <a:off x="3873842" y="5892473"/>
            <a:ext cx="33457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Adapted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Shu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and Chen 2006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429"/>
          <a:stretch/>
        </p:blipFill>
        <p:spPr bwMode="auto">
          <a:xfrm>
            <a:off x="165253" y="1299990"/>
            <a:ext cx="5726088" cy="4118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061"/>
          <a:stretch/>
        </p:blipFill>
        <p:spPr bwMode="auto">
          <a:xfrm>
            <a:off x="6046562" y="2156928"/>
            <a:ext cx="5727600" cy="24046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1834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Why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nergy Harvesting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334261" y="2840671"/>
            <a:ext cx="50471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Global fossil fuel statistics based on proved reserves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6736448"/>
              </p:ext>
            </p:extLst>
          </p:nvPr>
        </p:nvGraphicFramePr>
        <p:xfrm>
          <a:off x="6071551" y="3346205"/>
          <a:ext cx="5572570" cy="148336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894001"/>
                <a:gridCol w="1555401"/>
                <a:gridCol w="1730822"/>
                <a:gridCol w="139234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Fuels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Total Reserves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Production/day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End (date) </a:t>
                      </a:r>
                      <a:r>
                        <a:rPr lang="en-US" baseline="30000" dirty="0" smtClean="0"/>
                        <a:t>*</a:t>
                      </a:r>
                      <a:endParaRPr lang="en-US" baseline="30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1.689 Tb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86.81 Mb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2066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6558 TCF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326 BCF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2088</a:t>
                      </a:r>
                      <a:endParaRPr lang="en-US" sz="18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891.531 BT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21.63 MT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2126</a:t>
                      </a:r>
                      <a:endParaRPr lang="en-US" sz="18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088273" y="4918855"/>
            <a:ext cx="5497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30000" dirty="0" smtClean="0"/>
              <a:t>*  </a:t>
            </a:r>
            <a:r>
              <a:rPr lang="en-US" dirty="0" smtClean="0"/>
              <a:t>End </a:t>
            </a:r>
            <a:r>
              <a:rPr lang="en-US" dirty="0"/>
              <a:t>dates may shift ahead after new discoveries</a:t>
            </a:r>
            <a:r>
              <a:rPr lang="en-US" dirty="0" smtClean="0"/>
              <a:t>.</a:t>
            </a:r>
          </a:p>
          <a:p>
            <a:r>
              <a:rPr lang="en-US" dirty="0"/>
              <a:t>Adapted from </a:t>
            </a:r>
            <a:r>
              <a:rPr lang="en-US" b="1" dirty="0" err="1"/>
              <a:t>Abas</a:t>
            </a:r>
            <a:r>
              <a:rPr lang="en-US" b="1" dirty="0"/>
              <a:t> et al. </a:t>
            </a:r>
            <a:r>
              <a:rPr lang="en-US" b="1" dirty="0" smtClean="0"/>
              <a:t>2015</a:t>
            </a:r>
            <a:endParaRPr lang="en-US" b="1" dirty="0"/>
          </a:p>
        </p:txBody>
      </p:sp>
      <p:sp>
        <p:nvSpPr>
          <p:cNvPr id="10" name="AutoShape 8" descr="Image result for fossil fuel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0" descr="Image result for fossil fuel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107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600" y="2400806"/>
            <a:ext cx="5276850" cy="3724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oup 14"/>
          <p:cNvGrpSpPr/>
          <p:nvPr/>
        </p:nvGrpSpPr>
        <p:grpSpPr>
          <a:xfrm>
            <a:off x="3258896" y="1182853"/>
            <a:ext cx="5674208" cy="923330"/>
            <a:chOff x="1108557" y="1121039"/>
            <a:chExt cx="5674208" cy="923330"/>
          </a:xfrm>
        </p:grpSpPr>
        <p:sp>
          <p:nvSpPr>
            <p:cNvPr id="13" name="Rectangle 12"/>
            <p:cNvSpPr/>
            <p:nvPr/>
          </p:nvSpPr>
          <p:spPr>
            <a:xfrm>
              <a:off x="1108557" y="1321094"/>
              <a:ext cx="4020421" cy="523220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r>
                <a:rPr lang="en-US" sz="2800" b="1" dirty="0" smtClean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Depletion of Fossil Fuels: 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809836" y="1121039"/>
              <a:ext cx="972929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US" b="1" dirty="0">
                  <a:solidFill>
                    <a:srgbClr val="FF0000"/>
                  </a:solidFill>
                </a:rPr>
                <a:t>Gas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US" b="1" dirty="0">
                  <a:solidFill>
                    <a:srgbClr val="FF0000"/>
                  </a:solidFill>
                </a:rPr>
                <a:t>Oil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US" b="1" dirty="0">
                  <a:solidFill>
                    <a:srgbClr val="FF0000"/>
                  </a:solidFill>
                </a:rPr>
                <a:t>Coal </a:t>
              </a:r>
            </a:p>
          </p:txBody>
        </p:sp>
      </p:grp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CEC-7078-4BF5-834B-0314EB4D870E}" type="datetime1">
              <a:rPr lang="zh-CN" altLang="en-US" smtClean="0"/>
              <a:t>2019-11-3</a:t>
            </a:fld>
            <a:endParaRPr lang="zh-CN" alt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Hangzhou </a:t>
            </a:r>
            <a:r>
              <a:rPr lang="en-US" altLang="zh-CN" dirty="0" err="1"/>
              <a:t>Dianzi</a:t>
            </a:r>
            <a:r>
              <a:rPr lang="en-US" altLang="zh-CN" dirty="0"/>
              <a:t> University, </a:t>
            </a:r>
            <a:r>
              <a:rPr lang="en-US" altLang="zh-CN" dirty="0" err="1"/>
              <a:t>Maoying</a:t>
            </a:r>
            <a:r>
              <a:rPr lang="en-US" altLang="zh-CN" dirty="0"/>
              <a:t> </a:t>
            </a:r>
            <a:r>
              <a:rPr lang="en-US" altLang="zh-CN" dirty="0" smtClean="0"/>
              <a:t>Zhou</a:t>
            </a:r>
            <a:endParaRPr lang="zh-CN" alt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AE43-C969-4C1D-A9A4-56F7FCBC1561}" type="slidenum">
              <a:rPr lang="zh-CN" altLang="en-US" smtClean="0"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4853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7620" y="2185958"/>
            <a:ext cx="8892353" cy="2449805"/>
          </a:xfrm>
          <a:prstGeom prst="rect">
            <a:avLst/>
          </a:prstGeom>
          <a:solidFill>
            <a:srgbClr val="2DC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5000"/>
              </a:lnSpc>
              <a:spcBef>
                <a:spcPts val="1200"/>
              </a:spcBef>
            </a:pPr>
            <a:r>
              <a:rPr lang="en-US" altLang="zh-CN" sz="1200" dirty="0" smtClean="0">
                <a:solidFill>
                  <a:srgbClr val="4E6F86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</a:p>
        </p:txBody>
      </p:sp>
      <p:sp>
        <p:nvSpPr>
          <p:cNvPr id="4" name="矩形 3"/>
          <p:cNvSpPr/>
          <p:nvPr/>
        </p:nvSpPr>
        <p:spPr>
          <a:xfrm>
            <a:off x="195362" y="2605758"/>
            <a:ext cx="8704611" cy="1411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谢  谢！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278245" y="4750945"/>
            <a:ext cx="443262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rgbClr val="0B5FD1"/>
                </a:solidFill>
                <a:latin typeface="华文隶书" panose="02010800040101010101" pitchFamily="2" charset="-122"/>
                <a:ea typeface="华文隶书" panose="02010800040101010101" pitchFamily="2" charset="-122"/>
                <a:cs typeface="华文隶书" panose="02010800040101010101" pitchFamily="2" charset="-122"/>
              </a:rPr>
              <a:t>Thank </a:t>
            </a:r>
            <a:r>
              <a:rPr lang="en-US" altLang="zh-CN" sz="6600" b="1" dirty="0" smtClean="0">
                <a:solidFill>
                  <a:srgbClr val="0B5FD1"/>
                </a:solidFill>
                <a:latin typeface="华文隶书" panose="02010800040101010101" pitchFamily="2" charset="-122"/>
                <a:ea typeface="华文隶书" panose="02010800040101010101" pitchFamily="2" charset="-122"/>
                <a:cs typeface="华文隶书" panose="02010800040101010101" pitchFamily="2" charset="-122"/>
              </a:rPr>
              <a:t> you</a:t>
            </a:r>
            <a:r>
              <a:rPr lang="zh-CN" altLang="en-US" sz="6600" b="1" dirty="0">
                <a:solidFill>
                  <a:srgbClr val="0B5FD1"/>
                </a:solidFill>
                <a:latin typeface="华文隶书" panose="02010800040101010101" pitchFamily="2" charset="-122"/>
                <a:ea typeface="华文隶书" panose="02010800040101010101" pitchFamily="2" charset="-122"/>
                <a:cs typeface="华文隶书" panose="02010800040101010101" pitchFamily="2" charset="-122"/>
              </a:rPr>
              <a:t>！</a:t>
            </a:r>
          </a:p>
        </p:txBody>
      </p:sp>
      <p:pic>
        <p:nvPicPr>
          <p:cNvPr id="8194" name="Picture 2" descr="See the source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2780" y="2185060"/>
            <a:ext cx="3204706" cy="245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29C32-7945-4658-A725-95AF87A73624}" type="datetime1">
              <a:rPr lang="zh-CN" altLang="en-US" smtClean="0"/>
              <a:t>2019-11-3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Hangzhou </a:t>
            </a:r>
            <a:r>
              <a:rPr lang="en-US" altLang="zh-CN" dirty="0" err="1"/>
              <a:t>Dianzi</a:t>
            </a:r>
            <a:r>
              <a:rPr lang="en-US" altLang="zh-CN" dirty="0"/>
              <a:t> University, </a:t>
            </a:r>
            <a:r>
              <a:rPr lang="en-US" altLang="zh-CN" dirty="0" err="1"/>
              <a:t>Maoying</a:t>
            </a:r>
            <a:r>
              <a:rPr lang="en-US" altLang="zh-CN" dirty="0"/>
              <a:t> Zhou</a:t>
            </a:r>
            <a:endParaRPr lang="zh-CN" alt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AE43-C969-4C1D-A9A4-56F7FCBC1561}" type="slidenum">
              <a:rPr lang="zh-CN" altLang="en-US" smtClean="0"/>
              <a:t>20</a:t>
            </a:fld>
            <a:endParaRPr lang="zh-CN" altLang="en-US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Why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nergy Harvesting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44730" y="2069226"/>
            <a:ext cx="5700486" cy="4047810"/>
            <a:chOff x="5706318" y="1089464"/>
            <a:chExt cx="6308108" cy="4488211"/>
          </a:xfrm>
        </p:grpSpPr>
        <p:pic>
          <p:nvPicPr>
            <p:cNvPr id="4100" name="Picture 4" descr="https://ars.els-cdn.com/content/image/1-s2.0-S0301421512009275-gr2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6318" y="1089464"/>
              <a:ext cx="6308108" cy="360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/>
            <p:cNvSpPr txBox="1"/>
            <p:nvPr/>
          </p:nvSpPr>
          <p:spPr>
            <a:xfrm>
              <a:off x="6447098" y="4931344"/>
              <a:ext cx="5567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Historical world production of fossil energy 1800-2010 (Adapted from Hook and Tang 2013)</a:t>
              </a:r>
              <a:endParaRPr lang="en-US" dirty="0"/>
            </a:p>
          </p:txBody>
        </p:sp>
      </p:grp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1276" y="2342708"/>
            <a:ext cx="5194813" cy="346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" name="Group 6"/>
          <p:cNvGrpSpPr/>
          <p:nvPr/>
        </p:nvGrpSpPr>
        <p:grpSpPr>
          <a:xfrm>
            <a:off x="2759561" y="1121937"/>
            <a:ext cx="6672879" cy="646331"/>
            <a:chOff x="1140032" y="1064062"/>
            <a:chExt cx="6672879" cy="646331"/>
          </a:xfrm>
        </p:grpSpPr>
        <p:sp>
          <p:nvSpPr>
            <p:cNvPr id="5" name="TextBox 4"/>
            <p:cNvSpPr txBox="1"/>
            <p:nvPr/>
          </p:nvSpPr>
          <p:spPr>
            <a:xfrm>
              <a:off x="5658910" y="1064062"/>
              <a:ext cx="21540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US" b="1" dirty="0" smtClean="0">
                  <a:solidFill>
                    <a:srgbClr val="FF0000"/>
                  </a:solidFill>
                </a:rPr>
                <a:t>Pollutions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US" b="1" dirty="0" smtClean="0">
                  <a:solidFill>
                    <a:srgbClr val="FF0000"/>
                  </a:solidFill>
                </a:rPr>
                <a:t>Carbon Emission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1140032" y="1132735"/>
              <a:ext cx="4151970" cy="523220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r>
                <a:rPr lang="en-US" sz="2800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Environmental Problems:</a:t>
              </a:r>
            </a:p>
          </p:txBody>
        </p:sp>
      </p:grp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3C3CB-5634-4E71-BF78-41FD700EBAB1}" type="datetime1">
              <a:rPr lang="zh-CN" altLang="en-US" smtClean="0"/>
              <a:t>2019-11-3</a:t>
            </a:fld>
            <a:endParaRPr lang="zh-CN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Hangzhou </a:t>
            </a:r>
            <a:r>
              <a:rPr lang="en-US" altLang="zh-CN" dirty="0" err="1"/>
              <a:t>Dianzi</a:t>
            </a:r>
            <a:r>
              <a:rPr lang="en-US" altLang="zh-CN" dirty="0"/>
              <a:t> University, </a:t>
            </a:r>
            <a:r>
              <a:rPr lang="en-US" altLang="zh-CN" dirty="0" err="1"/>
              <a:t>Maoying</a:t>
            </a:r>
            <a:r>
              <a:rPr lang="en-US" altLang="zh-CN" dirty="0"/>
              <a:t> Zhou</a:t>
            </a:r>
            <a:endParaRPr lang="zh-CN" alt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AE43-C969-4C1D-A9A4-56F7FCBC1561}" type="slidenum">
              <a:rPr lang="zh-CN" altLang="en-US" smtClean="0"/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997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Why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nergy Harvesting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02825" y="1356063"/>
            <a:ext cx="5890355" cy="52322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8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Renewable and Sustainable Energies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207820" y="1017508"/>
            <a:ext cx="49841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 smtClean="0">
                <a:solidFill>
                  <a:srgbClr val="FF0000"/>
                </a:solidFill>
              </a:rPr>
              <a:t>Solar Energy</a:t>
            </a:r>
            <a:endParaRPr lang="en-US" b="1" dirty="0">
              <a:solidFill>
                <a:srgbClr val="FF00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 smtClean="0">
                <a:solidFill>
                  <a:srgbClr val="FF0000"/>
                </a:solidFill>
              </a:rPr>
              <a:t>Wind Energy</a:t>
            </a:r>
            <a:endParaRPr lang="en-US" b="1" dirty="0">
              <a:solidFill>
                <a:srgbClr val="FF00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 smtClean="0">
                <a:solidFill>
                  <a:srgbClr val="FF0000"/>
                </a:solidFill>
              </a:rPr>
              <a:t>Ocean Energy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 smtClean="0">
                <a:solidFill>
                  <a:srgbClr val="FF0000"/>
                </a:solidFill>
              </a:rPr>
              <a:t>Nuclear Energy……</a:t>
            </a:r>
            <a:endParaRPr lang="en-US" b="1" dirty="0">
              <a:solidFill>
                <a:srgbClr val="FF0000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2221338" y="5473122"/>
            <a:ext cx="7749325" cy="523220"/>
            <a:chOff x="1169043" y="5451684"/>
            <a:chExt cx="7749325" cy="523220"/>
          </a:xfrm>
        </p:grpSpPr>
        <p:sp>
          <p:nvSpPr>
            <p:cNvPr id="8" name="TextBox 7"/>
            <p:cNvSpPr txBox="1"/>
            <p:nvPr/>
          </p:nvSpPr>
          <p:spPr>
            <a:xfrm>
              <a:off x="1169043" y="5451684"/>
              <a:ext cx="1944548" cy="523220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defRPr>
              </a:lvl1pPr>
              <a:lvl2pPr>
                <a:defRPr>
                  <a:solidFill>
                    <a:schemeClr val="dk1"/>
                  </a:solidFill>
                </a:defRPr>
              </a:lvl2pPr>
              <a:lvl3pPr>
                <a:defRPr>
                  <a:solidFill>
                    <a:schemeClr val="dk1"/>
                  </a:solidFill>
                </a:defRPr>
              </a:lvl3pPr>
              <a:lvl4pPr>
                <a:defRPr>
                  <a:solidFill>
                    <a:schemeClr val="dk1"/>
                  </a:solidFill>
                </a:defRPr>
              </a:lvl4pPr>
              <a:lvl5pPr>
                <a:defRPr>
                  <a:solidFill>
                    <a:schemeClr val="dk1"/>
                  </a:solidFill>
                </a:defRPr>
              </a:lvl5pPr>
              <a:lvl6pPr>
                <a:defRPr>
                  <a:solidFill>
                    <a:schemeClr val="dk1"/>
                  </a:solidFill>
                </a:defRPr>
              </a:lvl6pPr>
              <a:lvl7pPr>
                <a:defRPr>
                  <a:solidFill>
                    <a:schemeClr val="dk1"/>
                  </a:solidFill>
                </a:defRPr>
              </a:lvl7pPr>
              <a:lvl8pPr>
                <a:defRPr>
                  <a:solidFill>
                    <a:schemeClr val="dk1"/>
                  </a:solidFill>
                </a:defRPr>
              </a:lvl8pPr>
              <a:lvl9pPr>
                <a:defRPr>
                  <a:solidFill>
                    <a:schemeClr val="dk1"/>
                  </a:solidFill>
                </a:defRPr>
              </a:lvl9pPr>
            </a:lstStyle>
            <a:p>
              <a:r>
                <a:rPr lang="en-US" dirty="0"/>
                <a:t>Alternative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3963998" y="5528628"/>
              <a:ext cx="495437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Energy </a:t>
              </a:r>
              <a:r>
                <a:rPr lang="en-US" b="1" dirty="0" smtClean="0">
                  <a:solidFill>
                    <a:srgbClr val="FF0000"/>
                  </a:solidFill>
                </a:rPr>
                <a:t>Harvesting from the </a:t>
              </a:r>
              <a:r>
                <a:rPr lang="en-US" b="1" dirty="0">
                  <a:solidFill>
                    <a:srgbClr val="FF0000"/>
                  </a:solidFill>
                </a:rPr>
                <a:t>A</a:t>
              </a:r>
              <a:r>
                <a:rPr lang="en-US" b="1" dirty="0" smtClean="0">
                  <a:solidFill>
                    <a:srgbClr val="FF0000"/>
                  </a:solidFill>
                </a:rPr>
                <a:t>mbient Environment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pic>
        <p:nvPicPr>
          <p:cNvPr id="6146" name="Picture 2" descr="See the source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667" y="2512079"/>
            <a:ext cx="3779999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537" y="2512079"/>
            <a:ext cx="3422579" cy="25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7056" y="2537184"/>
            <a:ext cx="3675323" cy="25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52015-D8DB-4A80-AB4E-3C040C6081CE}" type="datetime1">
              <a:rPr lang="zh-CN" altLang="en-US" smtClean="0"/>
              <a:t>2019-11-3</a:t>
            </a:fld>
            <a:endParaRPr lang="zh-CN" alt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Hangzhou </a:t>
            </a:r>
            <a:r>
              <a:rPr lang="en-US" altLang="zh-CN" dirty="0" err="1"/>
              <a:t>Dianzi</a:t>
            </a:r>
            <a:r>
              <a:rPr lang="en-US" altLang="zh-CN" dirty="0"/>
              <a:t> University, </a:t>
            </a:r>
            <a:r>
              <a:rPr lang="en-US" altLang="zh-CN" dirty="0" err="1"/>
              <a:t>Maoying</a:t>
            </a:r>
            <a:r>
              <a:rPr lang="en-US" altLang="zh-CN" dirty="0"/>
              <a:t> Zhou</a:t>
            </a:r>
            <a:endParaRPr lang="zh-CN" altLang="en-US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AE43-C969-4C1D-A9A4-56F7FCBC1561}" type="slidenum">
              <a:rPr lang="zh-CN" altLang="en-US" smtClean="0"/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02035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What Is Energy Harvesting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68065" y="1208248"/>
            <a:ext cx="1145587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60FB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Energy </a:t>
            </a:r>
            <a:r>
              <a:rPr lang="en-US" sz="3200" b="1" dirty="0" smtClean="0">
                <a:solidFill>
                  <a:srgbClr val="060FB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Harvesting: Using </a:t>
            </a:r>
            <a:r>
              <a:rPr lang="en-US" sz="32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materials and smart structures </a:t>
            </a:r>
            <a:r>
              <a:rPr lang="en-US" sz="3200" b="1" dirty="0" smtClean="0">
                <a:solidFill>
                  <a:srgbClr val="060FB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convert </a:t>
            </a:r>
            <a:r>
              <a:rPr lang="en-US" sz="32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ambient energy</a:t>
            </a:r>
            <a:r>
              <a:rPr lang="en-US" sz="3200" b="1" dirty="0" smtClean="0">
                <a:solidFill>
                  <a:srgbClr val="060FB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into electricity. </a:t>
            </a:r>
            <a:endParaRPr lang="en-US" sz="3200" dirty="0">
              <a:solidFill>
                <a:srgbClr val="060FB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45630" y="2799596"/>
            <a:ext cx="4331170" cy="3246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8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Vibration Energy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Solar Energy</a:t>
            </a:r>
            <a:endParaRPr 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Wind Energy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Wave Energy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</p:txBody>
      </p:sp>
      <p:sp>
        <p:nvSpPr>
          <p:cNvPr id="8" name="Notched Right Arrow 7"/>
          <p:cNvSpPr/>
          <p:nvPr/>
        </p:nvSpPr>
        <p:spPr>
          <a:xfrm>
            <a:off x="3733330" y="3009232"/>
            <a:ext cx="3644900" cy="42321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403630" y="2799596"/>
            <a:ext cx="4521670" cy="3246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8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Piezoelectric materials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Electrostatic materials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Electromagnetic materials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Triboelectric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materials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68065" y="3632200"/>
            <a:ext cx="11455870" cy="2413926"/>
          </a:xfrm>
          <a:prstGeom prst="rect">
            <a:avLst/>
          </a:prstGeom>
          <a:solidFill>
            <a:schemeClr val="bg1">
              <a:alpha val="93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68065" y="2705100"/>
            <a:ext cx="11455870" cy="927100"/>
          </a:xfrm>
          <a:prstGeom prst="rect">
            <a:avLst/>
          </a:prstGeom>
          <a:noFill/>
          <a:ln w="57150">
            <a:solidFill>
              <a:srgbClr val="8602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See the source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5030" y="3838575"/>
            <a:ext cx="4623270" cy="2574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4776-A13B-401D-8396-CCE67C9C0F05}" type="datetime1">
              <a:rPr lang="zh-CN" altLang="en-US" smtClean="0"/>
              <a:t>2019-11-3</a:t>
            </a:fld>
            <a:endParaRPr lang="zh-CN" alt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Hangzhou </a:t>
            </a:r>
            <a:r>
              <a:rPr lang="en-US" altLang="zh-CN" dirty="0" err="1"/>
              <a:t>Dianzi</a:t>
            </a:r>
            <a:r>
              <a:rPr lang="en-US" altLang="zh-CN" dirty="0"/>
              <a:t> University, </a:t>
            </a:r>
            <a:r>
              <a:rPr lang="en-US" altLang="zh-CN" dirty="0" err="1"/>
              <a:t>Maoying</a:t>
            </a:r>
            <a:r>
              <a:rPr lang="en-US" altLang="zh-CN" dirty="0"/>
              <a:t> Zhou</a:t>
            </a:r>
            <a:endParaRPr lang="zh-CN" alt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AE43-C969-4C1D-A9A4-56F7FCBC1561}" type="slidenum">
              <a:rPr lang="zh-CN" altLang="en-US" smtClean="0"/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222576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1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Piezoelectric Energy Harvesting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143F-0B84-4F2D-9613-6F93DE0EE77A}" type="datetime1">
              <a:rPr lang="zh-CN" altLang="en-US" smtClean="0"/>
              <a:t>2019-11-3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Hangzhou </a:t>
            </a:r>
            <a:r>
              <a:rPr lang="en-US" altLang="zh-CN" dirty="0" err="1"/>
              <a:t>Dianzi</a:t>
            </a:r>
            <a:r>
              <a:rPr lang="en-US" altLang="zh-CN" dirty="0"/>
              <a:t> University, </a:t>
            </a:r>
            <a:r>
              <a:rPr lang="en-US" altLang="zh-CN" dirty="0" err="1"/>
              <a:t>Maoying</a:t>
            </a:r>
            <a:r>
              <a:rPr lang="en-US" altLang="zh-CN" dirty="0"/>
              <a:t> Zhou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AE43-C969-4C1D-A9A4-56F7FCBC1561}" type="slidenum">
              <a:rPr lang="zh-CN" altLang="en-US" smtClean="0"/>
              <a:t>6</a:t>
            </a:fld>
            <a:endParaRPr lang="zh-CN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32229" y="1062335"/>
            <a:ext cx="4194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60FB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Piezoelectricity?</a:t>
            </a:r>
            <a:endParaRPr lang="en-US" sz="2400" b="1" dirty="0">
              <a:solidFill>
                <a:srgbClr val="060FB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222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29" y="2014883"/>
            <a:ext cx="5715000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6633029" y="1318099"/>
            <a:ext cx="512354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Unloaded, the crystal in a electric neutral position. The geometric center of positive charge is coincident with that of the negative charges.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Loaded, mechanical strain generated. </a:t>
            </a:r>
            <a:r>
              <a:rPr lang="en-US" sz="2800" b="1" dirty="0" smtClean="0">
                <a:solidFill>
                  <a:srgbClr val="060FB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Electrical dipoles generated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Strain in one direction leads to electrical dipoles in other directions, </a:t>
            </a:r>
            <a:r>
              <a:rPr lang="en-US" sz="2800" b="1" dirty="0" smtClean="0">
                <a:solidFill>
                  <a:srgbClr val="060FB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d31, d33</a:t>
            </a:r>
            <a:endParaRPr lang="en-US" sz="2800" b="1" dirty="0">
              <a:solidFill>
                <a:srgbClr val="060FB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1889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Piezoelectric Energy Harvesting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143F-0B84-4F2D-9613-6F93DE0EE77A}" type="datetime1">
              <a:rPr lang="zh-CN" altLang="en-US" smtClean="0"/>
              <a:t>2019-11-3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Hangzhou </a:t>
            </a:r>
            <a:r>
              <a:rPr lang="en-US" altLang="zh-CN" dirty="0" err="1"/>
              <a:t>Dianzi</a:t>
            </a:r>
            <a:r>
              <a:rPr lang="en-US" altLang="zh-CN" dirty="0"/>
              <a:t> University, </a:t>
            </a:r>
            <a:r>
              <a:rPr lang="en-US" altLang="zh-CN" dirty="0" err="1"/>
              <a:t>Maoying</a:t>
            </a:r>
            <a:r>
              <a:rPr lang="en-US" altLang="zh-CN" dirty="0"/>
              <a:t> Zhou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AE43-C969-4C1D-A9A4-56F7FCBC1561}" type="slidenum">
              <a:rPr lang="zh-CN" altLang="en-US" smtClean="0"/>
              <a:t>7</a:t>
            </a:fld>
            <a:endParaRPr lang="zh-CN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32228" y="1062335"/>
            <a:ext cx="66765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60FB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is Piezoelectric Energy Harvesting Realized?</a:t>
            </a:r>
            <a:endParaRPr lang="en-US" sz="2400" b="1" dirty="0">
              <a:solidFill>
                <a:srgbClr val="060FB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744" y="1593941"/>
            <a:ext cx="11827777" cy="4705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3761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Piezoelectric Energy Harvesting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143F-0B84-4F2D-9613-6F93DE0EE77A}" type="datetime1">
              <a:rPr lang="zh-CN" altLang="en-US" smtClean="0"/>
              <a:t>2019-11-3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Hangzhou </a:t>
            </a:r>
            <a:r>
              <a:rPr lang="en-US" altLang="zh-CN" dirty="0" err="1"/>
              <a:t>Dianzi</a:t>
            </a:r>
            <a:r>
              <a:rPr lang="en-US" altLang="zh-CN" dirty="0"/>
              <a:t> University, </a:t>
            </a:r>
            <a:r>
              <a:rPr lang="en-US" altLang="zh-CN" dirty="0" err="1"/>
              <a:t>Maoying</a:t>
            </a:r>
            <a:r>
              <a:rPr lang="en-US" altLang="zh-CN" dirty="0"/>
              <a:t> Zhou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AE43-C969-4C1D-A9A4-56F7FCBC1561}" type="slidenum">
              <a:rPr lang="zh-CN" altLang="en-US" smtClean="0"/>
              <a:t>8</a:t>
            </a:fld>
            <a:endParaRPr lang="zh-CN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32228" y="1062335"/>
            <a:ext cx="10972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60FB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are the Typical Components of Piezoelectric Energy Harvesting Devices?</a:t>
            </a:r>
            <a:endParaRPr lang="en-US" sz="2400" b="1" dirty="0">
              <a:solidFill>
                <a:srgbClr val="060FB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040" y="1637246"/>
            <a:ext cx="9915989" cy="4595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94080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Piezoelectric Energy Harvesting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143F-0B84-4F2D-9613-6F93DE0EE77A}" type="datetime1">
              <a:rPr lang="zh-CN" altLang="en-US" smtClean="0"/>
              <a:t>2019-11-3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Hangzhou </a:t>
            </a:r>
            <a:r>
              <a:rPr lang="en-US" altLang="zh-CN" dirty="0" err="1"/>
              <a:t>Dianzi</a:t>
            </a:r>
            <a:r>
              <a:rPr lang="en-US" altLang="zh-CN" dirty="0"/>
              <a:t> University, </a:t>
            </a:r>
            <a:r>
              <a:rPr lang="en-US" altLang="zh-CN" dirty="0" err="1"/>
              <a:t>Maoying</a:t>
            </a:r>
            <a:r>
              <a:rPr lang="en-US" altLang="zh-CN" dirty="0"/>
              <a:t> Zhou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AE43-C969-4C1D-A9A4-56F7FCBC1561}" type="slidenum">
              <a:rPr lang="zh-CN" altLang="en-US" smtClean="0"/>
              <a:t>9</a:t>
            </a:fld>
            <a:endParaRPr lang="zh-CN" altLang="en-US" dirty="0"/>
          </a:p>
        </p:txBody>
      </p:sp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841" y="1090877"/>
            <a:ext cx="11096959" cy="5142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2146477" y="1028631"/>
            <a:ext cx="9957376" cy="544764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rgbClr val="060FB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Vibration Source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AutoShape 2" descr="Image result for machine vibration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2377623" y="1825682"/>
            <a:ext cx="3903212" cy="3527741"/>
            <a:chOff x="2479221" y="1724084"/>
            <a:chExt cx="3903212" cy="3527741"/>
          </a:xfrm>
        </p:grpSpPr>
        <p:pic>
          <p:nvPicPr>
            <p:cNvPr id="14340" name="Picture 4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79221" y="1724084"/>
              <a:ext cx="3903212" cy="26021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TextBox 7"/>
            <p:cNvSpPr txBox="1"/>
            <p:nvPr/>
          </p:nvSpPr>
          <p:spPr>
            <a:xfrm>
              <a:off x="2898209" y="4543939"/>
              <a:ext cx="306523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Vibration Subject to </a:t>
              </a:r>
              <a:r>
                <a:rPr lang="en-US" sz="2000" dirty="0" smtClean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Instability</a:t>
              </a:r>
              <a:r>
                <a:rPr lang="en-US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or </a:t>
              </a:r>
              <a:r>
                <a:rPr lang="en-US" sz="2000" dirty="0" smtClean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Imperfection</a:t>
              </a:r>
              <a:endPara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291336" y="1830146"/>
            <a:ext cx="3065236" cy="3538759"/>
            <a:chOff x="6712242" y="1728548"/>
            <a:chExt cx="3065236" cy="3538759"/>
          </a:xfrm>
        </p:grpSpPr>
        <p:sp>
          <p:nvSpPr>
            <p:cNvPr id="14" name="TextBox 13"/>
            <p:cNvSpPr txBox="1"/>
            <p:nvPr/>
          </p:nvSpPr>
          <p:spPr>
            <a:xfrm>
              <a:off x="6712242" y="4559421"/>
              <a:ext cx="306523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Vibration Due to </a:t>
              </a:r>
              <a:r>
                <a:rPr lang="en-US" sz="2000" dirty="0" smtClean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Fluid Structure Interaction</a:t>
              </a:r>
              <a:endPara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4341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1681" y="1728548"/>
              <a:ext cx="3026358" cy="25976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2" name="Group 11"/>
          <p:cNvGrpSpPr/>
          <p:nvPr/>
        </p:nvGrpSpPr>
        <p:grpSpPr>
          <a:xfrm>
            <a:off x="9400114" y="1825682"/>
            <a:ext cx="2602141" cy="3562647"/>
            <a:chOff x="9501712" y="1724084"/>
            <a:chExt cx="2602141" cy="3562647"/>
          </a:xfrm>
        </p:grpSpPr>
        <p:pic>
          <p:nvPicPr>
            <p:cNvPr id="14343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01712" y="1724084"/>
              <a:ext cx="2602141" cy="26021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Box 18"/>
            <p:cNvSpPr txBox="1"/>
            <p:nvPr/>
          </p:nvSpPr>
          <p:spPr>
            <a:xfrm>
              <a:off x="9501712" y="4578845"/>
              <a:ext cx="260214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Vibration Due to </a:t>
              </a:r>
              <a:r>
                <a:rPr lang="en-US" sz="2000" dirty="0" smtClean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Base Excitation</a:t>
              </a:r>
              <a:endPara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2941754" y="5477175"/>
            <a:ext cx="8878189" cy="786676"/>
          </a:xfrm>
          <a:prstGeom prst="rect">
            <a:avLst/>
          </a:prstGeom>
          <a:solidFill>
            <a:srgbClr val="0BD1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srgbClr val="2C1D8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Kinds of Random Vibrations</a:t>
            </a:r>
            <a:endParaRPr lang="en-US" sz="4000" b="1" dirty="0">
              <a:solidFill>
                <a:srgbClr val="2C1D8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3743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b6e14d51-6c03-4834-84ef-6339c3c37e76}"/>
</p:tagLst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75F77"/>
      </a:accent1>
      <a:accent2>
        <a:srgbClr val="D74B4B"/>
      </a:accent2>
      <a:accent3>
        <a:srgbClr val="A7AA9D"/>
      </a:accent3>
      <a:accent4>
        <a:srgbClr val="2192BC"/>
      </a:accent4>
      <a:accent5>
        <a:srgbClr val="354B5E"/>
      </a:accent5>
      <a:accent6>
        <a:srgbClr val="BFBFBF"/>
      </a:accent6>
      <a:hlink>
        <a:srgbClr val="D74B4B"/>
      </a:hlink>
      <a:folHlink>
        <a:srgbClr val="869FB7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</TotalTime>
  <Words>625</Words>
  <Application>Microsoft Office PowerPoint</Application>
  <PresentationFormat>Custom</PresentationFormat>
  <Paragraphs>219</Paragraphs>
  <Slides>20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主题</vt:lpstr>
      <vt:lpstr>PowerPoint Presentation</vt:lpstr>
      <vt:lpstr>1. Why Energy Harvesting</vt:lpstr>
      <vt:lpstr>1. Why Energy Harvesting</vt:lpstr>
      <vt:lpstr>1. Why Energy Harvesting</vt:lpstr>
      <vt:lpstr>2. What Is Energy Harvesting</vt:lpstr>
      <vt:lpstr>3. Piezoelectric Energy Harvesting</vt:lpstr>
      <vt:lpstr>3. Piezoelectric Energy Harvesting</vt:lpstr>
      <vt:lpstr>3. Piezoelectric Energy Harvesting</vt:lpstr>
      <vt:lpstr>3. Piezoelectric Energy Harvesting</vt:lpstr>
      <vt:lpstr>3. Piezoelectric Energy Harvesting</vt:lpstr>
      <vt:lpstr>3. Piezoelectric Energy Harvesting</vt:lpstr>
      <vt:lpstr>3. Piezoelectric Energy Harvesting</vt:lpstr>
      <vt:lpstr>4. Examples</vt:lpstr>
      <vt:lpstr>4. Examples</vt:lpstr>
      <vt:lpstr>4. Examples</vt:lpstr>
      <vt:lpstr>4. Examples</vt:lpstr>
      <vt:lpstr>4. Examples</vt:lpstr>
      <vt:lpstr>4. Examples</vt:lpstr>
      <vt:lpstr>4. Examples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Abel</dc:creator>
  <cp:lastModifiedBy>maureenchou</cp:lastModifiedBy>
  <cp:revision>1081</cp:revision>
  <dcterms:created xsi:type="dcterms:W3CDTF">2015-08-26T08:40:00Z</dcterms:created>
  <dcterms:modified xsi:type="dcterms:W3CDTF">2019-11-03T11:38:29Z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2052-11.1.0.8894</vt:lpwstr>
  </property>
</Properties>
</file>